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6" r:id="rId3"/>
    <p:sldId id="411" r:id="rId4"/>
    <p:sldId id="410" r:id="rId5"/>
    <p:sldId id="414" r:id="rId6"/>
    <p:sldId id="412" r:id="rId7"/>
    <p:sldId id="416" r:id="rId8"/>
    <p:sldId id="413" r:id="rId9"/>
    <p:sldId id="415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25" r:id="rId19"/>
    <p:sldId id="433" r:id="rId20"/>
    <p:sldId id="434" r:id="rId21"/>
    <p:sldId id="426" r:id="rId22"/>
    <p:sldId id="442" r:id="rId23"/>
    <p:sldId id="443" r:id="rId24"/>
    <p:sldId id="444" r:id="rId25"/>
    <p:sldId id="436" r:id="rId26"/>
    <p:sldId id="435" r:id="rId27"/>
    <p:sldId id="438" r:id="rId28"/>
    <p:sldId id="437" r:id="rId29"/>
    <p:sldId id="427" r:id="rId30"/>
    <p:sldId id="428" r:id="rId31"/>
    <p:sldId id="429" r:id="rId32"/>
    <p:sldId id="430" r:id="rId33"/>
    <p:sldId id="431" r:id="rId34"/>
    <p:sldId id="445" r:id="rId35"/>
    <p:sldId id="432" r:id="rId36"/>
    <p:sldId id="439" r:id="rId37"/>
    <p:sldId id="441" r:id="rId38"/>
    <p:sldId id="463" r:id="rId39"/>
    <p:sldId id="464" r:id="rId40"/>
    <p:sldId id="446" r:id="rId41"/>
    <p:sldId id="447" r:id="rId42"/>
    <p:sldId id="448" r:id="rId43"/>
    <p:sldId id="449" r:id="rId44"/>
    <p:sldId id="450" r:id="rId45"/>
    <p:sldId id="451" r:id="rId46"/>
    <p:sldId id="452" r:id="rId47"/>
    <p:sldId id="453" r:id="rId48"/>
    <p:sldId id="455" r:id="rId49"/>
    <p:sldId id="456" r:id="rId50"/>
    <p:sldId id="454" r:id="rId51"/>
    <p:sldId id="460" r:id="rId52"/>
    <p:sldId id="458" r:id="rId53"/>
    <p:sldId id="459" r:id="rId54"/>
    <p:sldId id="457" r:id="rId55"/>
    <p:sldId id="461" r:id="rId56"/>
    <p:sldId id="462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FF00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91" autoAdjust="0"/>
  </p:normalViewPr>
  <p:slideViewPr>
    <p:cSldViewPr>
      <p:cViewPr varScale="1">
        <p:scale>
          <a:sx n="81" d="100"/>
          <a:sy n="81" d="100"/>
        </p:scale>
        <p:origin x="77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8EA7C3-7F04-40BD-8C14-5B0F85F31A89}" type="datetimeFigureOut">
              <a:rPr lang="en-US" smtClean="0"/>
              <a:t>12/3/2018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1044C-542E-4F6E-93A1-530656A6F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09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A1044C-542E-4F6E-93A1-530656A6F5E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7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72E-97D4-42FA-93C9-B35736C3C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52600"/>
            <a:ext cx="9144000" cy="2590799"/>
          </a:xfrm>
        </p:spPr>
        <p:txBody>
          <a:bodyPr>
            <a:normAutofit/>
          </a:bodyPr>
          <a:lstStyle/>
          <a:p>
            <a:r>
              <a:rPr lang="en-US" u="sng" dirty="0"/>
              <a:t>EE230 – Final Project</a:t>
            </a:r>
            <a:br>
              <a:rPr lang="en-US" dirty="0"/>
            </a:br>
            <a:r>
              <a:rPr lang="en-US" dirty="0"/>
              <a:t>1.9 GHz CP PLL Design</a:t>
            </a:r>
            <a:br>
              <a:rPr lang="en-US" dirty="0"/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(using 45nm CMOS Technology)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D72A9DA-594D-44CD-A47B-F1D927939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838200"/>
          </a:xfrm>
        </p:spPr>
        <p:txBody>
          <a:bodyPr>
            <a:normAutofit/>
          </a:bodyPr>
          <a:lstStyle/>
          <a:p>
            <a:r>
              <a:rPr lang="en-US" sz="2000" dirty="0"/>
              <a:t>Muhammad Aldacher</a:t>
            </a:r>
          </a:p>
          <a:p>
            <a:r>
              <a:rPr lang="en-US" sz="2000" dirty="0"/>
              <a:t>Chad Santos</a:t>
            </a:r>
          </a:p>
        </p:txBody>
      </p:sp>
    </p:spTree>
    <p:extLst>
      <p:ext uri="{BB962C8B-B14F-4D97-AF65-F5344CB8AC3E}">
        <p14:creationId xmlns:p14="http://schemas.microsoft.com/office/powerpoint/2010/main" val="98559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D68C-8303-4238-A8AE-01745A70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Bode Plot Parameters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58981D7-7DF8-40CD-B0E5-EE078C5DA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5407668"/>
              </p:ext>
            </p:extLst>
          </p:nvPr>
        </p:nvGraphicFramePr>
        <p:xfrm>
          <a:off x="1257300" y="1828800"/>
          <a:ext cx="6629399" cy="36576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03368">
                  <a:extLst>
                    <a:ext uri="{9D8B030D-6E8A-4147-A177-3AD203B41FA5}">
                      <a16:colId xmlns:a16="http://schemas.microsoft.com/office/drawing/2014/main" val="930150462"/>
                    </a:ext>
                  </a:extLst>
                </a:gridCol>
                <a:gridCol w="1725212">
                  <a:extLst>
                    <a:ext uri="{9D8B030D-6E8A-4147-A177-3AD203B41FA5}">
                      <a16:colId xmlns:a16="http://schemas.microsoft.com/office/drawing/2014/main" val="1262912774"/>
                    </a:ext>
                  </a:extLst>
                </a:gridCol>
                <a:gridCol w="2400819">
                  <a:extLst>
                    <a:ext uri="{9D8B030D-6E8A-4147-A177-3AD203B41FA5}">
                      <a16:colId xmlns:a16="http://schemas.microsoft.com/office/drawing/2014/main" val="4123334433"/>
                    </a:ext>
                  </a:extLst>
                </a:gridCol>
              </a:tblGrid>
              <a:tr h="481234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Parameter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Value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0562833"/>
                  </a:ext>
                </a:extLst>
              </a:tr>
              <a:tr h="5775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Zero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f</a:t>
                      </a:r>
                      <a:r>
                        <a:rPr lang="en-US" sz="2000" b="1" baseline="-25000">
                          <a:effectLst/>
                        </a:rPr>
                        <a:t>z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0.245 MHz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0988550"/>
                  </a:ext>
                </a:extLst>
              </a:tr>
              <a:tr h="5775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Unity-Gain BW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f</a:t>
                      </a:r>
                      <a:r>
                        <a:rPr lang="en-US" sz="2000" b="1" baseline="-25000" dirty="0" err="1">
                          <a:effectLst/>
                        </a:rPr>
                        <a:t>ugb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0.871 MHz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0058850"/>
                  </a:ext>
                </a:extLst>
              </a:tr>
              <a:tr h="5775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Pole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f</a:t>
                      </a:r>
                      <a:r>
                        <a:rPr lang="en-US" sz="2000" b="1" baseline="-25000" dirty="0">
                          <a:effectLst/>
                        </a:rPr>
                        <a:t>p3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2.693 MHz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0570875"/>
                  </a:ext>
                </a:extLst>
              </a:tr>
              <a:tr h="4812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Max Phase Margin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PM</a:t>
                      </a:r>
                      <a:r>
                        <a:rPr lang="en-US" sz="2000" b="1" baseline="-25000">
                          <a:effectLst/>
                        </a:rPr>
                        <a:t>Max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56.44°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32648205"/>
                  </a:ext>
                </a:extLst>
              </a:tr>
              <a:tr h="4812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Phase Margin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>
                          <a:effectLst/>
                        </a:rPr>
                        <a:t>PM</a:t>
                      </a:r>
                      <a:endParaRPr lang="en-US" sz="20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56.38°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4601139"/>
                  </a:ext>
                </a:extLst>
              </a:tr>
              <a:tr h="48123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Closed-Loop BW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dirty="0">
                          <a:effectLst/>
                        </a:rPr>
                        <a:t>BW</a:t>
                      </a:r>
                      <a:endParaRPr lang="en-US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1.41 MHz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7096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081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72E-97D4-42FA-93C9-B35736C3C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2514599"/>
          </a:xfrm>
        </p:spPr>
        <p:txBody>
          <a:bodyPr>
            <a:normAutofit/>
          </a:bodyPr>
          <a:lstStyle/>
          <a:p>
            <a:r>
              <a:rPr lang="en-US" dirty="0"/>
              <a:t>(3)</a:t>
            </a:r>
            <a:br>
              <a:rPr lang="en-US" u="sng" dirty="0"/>
            </a:br>
            <a:r>
              <a:rPr lang="en-US" u="sng" dirty="0" err="1"/>
              <a:t>VerilogA</a:t>
            </a:r>
            <a:r>
              <a:rPr lang="en-US" u="sng" dirty="0"/>
              <a:t> 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39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6646ED19-A60A-4FF4-B313-70F1D0EB4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21A0EE-1AAA-4635-8B47-D08352D35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Test Bench</a:t>
            </a:r>
          </a:p>
        </p:txBody>
      </p:sp>
    </p:spTree>
    <p:extLst>
      <p:ext uri="{BB962C8B-B14F-4D97-AF65-F5344CB8AC3E}">
        <p14:creationId xmlns:p14="http://schemas.microsoft.com/office/powerpoint/2010/main" val="252058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377A-87D5-444D-A305-AFA9DC09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6E7AC3-FE28-4AB0-A822-76D26C5B5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229600" cy="5165724"/>
          </a:xfr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7937BB1-0FC3-45F9-8ACC-CD1BAD963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52600"/>
            <a:ext cx="1219200" cy="454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Fb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FF00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Dn</a:t>
            </a: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Vcontrol</a:t>
            </a:r>
            <a:endParaRPr lang="en-US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E36C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VCO_out</a:t>
            </a:r>
            <a:endParaRPr lang="en-US" dirty="0">
              <a:solidFill>
                <a:srgbClr val="E36C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092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72E-97D4-42FA-93C9-B35736C3C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2514599"/>
          </a:xfrm>
        </p:spPr>
        <p:txBody>
          <a:bodyPr>
            <a:normAutofit/>
          </a:bodyPr>
          <a:lstStyle/>
          <a:p>
            <a:r>
              <a:rPr lang="en-US" dirty="0"/>
              <a:t>(4)</a:t>
            </a:r>
            <a:br>
              <a:rPr lang="en-US" u="sng" dirty="0"/>
            </a:br>
            <a:r>
              <a:rPr lang="en-US" u="sng" dirty="0"/>
              <a:t>PLL Circuits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23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A75-2D39-450F-BE9E-C060A223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1-</a:t>
            </a:r>
            <a:r>
              <a:rPr lang="en-US" dirty="0"/>
              <a:t> PFD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A6D931-2E91-41D2-A920-CDE981488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440362"/>
          </a:xfrm>
        </p:spPr>
      </p:pic>
    </p:spTree>
    <p:extLst>
      <p:ext uri="{BB962C8B-B14F-4D97-AF65-F5344CB8AC3E}">
        <p14:creationId xmlns:p14="http://schemas.microsoft.com/office/powerpoint/2010/main" val="236611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A75-2D39-450F-BE9E-C060A223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2-</a:t>
            </a:r>
            <a:r>
              <a:rPr lang="en-US" dirty="0"/>
              <a:t> Charge Pump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BCE82F-0F39-45D3-AE41-D931F3A74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02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A75-2D39-450F-BE9E-C060A223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2-</a:t>
            </a:r>
            <a:r>
              <a:rPr lang="en-US" dirty="0"/>
              <a:t> Charge Pump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AE6EC-1A2F-4FB5-893F-5638E9B4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440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A8A14-7BA6-4AFF-9C9B-3F7A43650F67}"/>
              </a:ext>
            </a:extLst>
          </p:cNvPr>
          <p:cNvSpPr txBox="1"/>
          <p:nvPr/>
        </p:nvSpPr>
        <p:spPr>
          <a:xfrm>
            <a:off x="412854" y="1815246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C000"/>
                </a:solidFill>
              </a:rPr>
              <a:t>OpAmp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CE92CDA-5CC4-49F0-8ABE-D366DDA83F09}"/>
              </a:ext>
            </a:extLst>
          </p:cNvPr>
          <p:cNvSpPr/>
          <p:nvPr/>
        </p:nvSpPr>
        <p:spPr>
          <a:xfrm>
            <a:off x="1289154" y="2338466"/>
            <a:ext cx="2673246" cy="523221"/>
          </a:xfrm>
          <a:custGeom>
            <a:avLst/>
            <a:gdLst>
              <a:gd name="connsiteX0" fmla="*/ 0 w 1484026"/>
              <a:gd name="connsiteY0" fmla="*/ 0 h 948279"/>
              <a:gd name="connsiteX1" fmla="*/ 479685 w 1484026"/>
              <a:gd name="connsiteY1" fmla="*/ 824459 h 948279"/>
              <a:gd name="connsiteX2" fmla="*/ 1484026 w 1484026"/>
              <a:gd name="connsiteY2" fmla="*/ 944380 h 948279"/>
              <a:gd name="connsiteX3" fmla="*/ 1484026 w 1484026"/>
              <a:gd name="connsiteY3" fmla="*/ 944380 h 948279"/>
              <a:gd name="connsiteX4" fmla="*/ 1484026 w 1484026"/>
              <a:gd name="connsiteY4" fmla="*/ 944380 h 948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4026" h="948279">
                <a:moveTo>
                  <a:pt x="0" y="0"/>
                </a:moveTo>
                <a:cubicBezTo>
                  <a:pt x="116173" y="333531"/>
                  <a:pt x="232347" y="667062"/>
                  <a:pt x="479685" y="824459"/>
                </a:cubicBezTo>
                <a:cubicBezTo>
                  <a:pt x="727023" y="981856"/>
                  <a:pt x="1484026" y="944380"/>
                  <a:pt x="1484026" y="944380"/>
                </a:cubicBezTo>
                <a:lnTo>
                  <a:pt x="1484026" y="944380"/>
                </a:lnTo>
                <a:lnTo>
                  <a:pt x="1484026" y="944380"/>
                </a:lnTo>
              </a:path>
            </a:pathLst>
          </a:custGeom>
          <a:noFill/>
          <a:ln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37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A75-2D39-450F-BE9E-C060A2232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CC00"/>
                </a:solidFill>
              </a:rPr>
              <a:t>3-</a:t>
            </a:r>
            <a:r>
              <a:rPr lang="en-US" dirty="0"/>
              <a:t> Loop 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F284A-5BDD-46AB-B1E5-1EA212CD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155" y="1828800"/>
            <a:ext cx="4297689" cy="4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92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CF47B-6F10-4BAF-814A-86EDA5E4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CC00"/>
                </a:solidFill>
              </a:rPr>
              <a:t>PFD/CP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4439B-8D74-402E-868E-DD4D225C1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24235" cy="4191000"/>
          </a:xfrm>
          <a:prstGeom prst="rect">
            <a:avLst/>
          </a:prstGeom>
        </p:spPr>
      </p:pic>
      <p:sp>
        <p:nvSpPr>
          <p:cNvPr id="5" name="Text Box 2">
            <a:extLst>
              <a:ext uri="{FF2B5EF4-FFF2-40B4-BE49-F238E27FC236}">
                <a16:creationId xmlns:a16="http://schemas.microsoft.com/office/drawing/2014/main" id="{02D84EB7-8783-455F-9659-06EDE97DC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83059"/>
            <a:ext cx="1066800" cy="418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Vcontrol</a:t>
            </a: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Dn</a:t>
            </a: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err="1">
                <a:solidFill>
                  <a:srgbClr val="00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Up_Bar</a:t>
            </a:r>
            <a:endParaRPr lang="en-US" sz="1600" b="1" dirty="0">
              <a:solidFill>
                <a:srgbClr val="00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  <a:endParaRPr lang="en-US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11E6B-70D8-4839-BA72-4B70BB7CA2B9}"/>
              </a:ext>
            </a:extLst>
          </p:cNvPr>
          <p:cNvSpPr txBox="1"/>
          <p:nvPr/>
        </p:nvSpPr>
        <p:spPr>
          <a:xfrm>
            <a:off x="2871429" y="5867400"/>
            <a:ext cx="338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Reference lagging by 1ns</a:t>
            </a:r>
          </a:p>
        </p:txBody>
      </p:sp>
    </p:spTree>
    <p:extLst>
      <p:ext uri="{BB962C8B-B14F-4D97-AF65-F5344CB8AC3E}">
        <p14:creationId xmlns:p14="http://schemas.microsoft.com/office/powerpoint/2010/main" val="1550479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79036-A703-4007-A0F6-A6BAE160C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5C05F-B05C-4BAC-AE87-A04FF5095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77500" lnSpcReduction="20000"/>
          </a:bodyPr>
          <a:lstStyle/>
          <a:p>
            <a:pPr marL="633413" indent="-633413">
              <a:buFont typeface="+mj-lt"/>
              <a:buAutoNum type="arabicParenR"/>
              <a:tabLst>
                <a:tab pos="633413" algn="l"/>
              </a:tabLst>
            </a:pPr>
            <a:r>
              <a:rPr lang="en-US" dirty="0"/>
              <a:t>Project Target</a:t>
            </a:r>
          </a:p>
          <a:p>
            <a:pPr marL="633413" indent="-633413">
              <a:buFont typeface="+mj-lt"/>
              <a:buAutoNum type="arabicParenR"/>
              <a:tabLst>
                <a:tab pos="633413" algn="l"/>
              </a:tabLst>
            </a:pPr>
            <a:r>
              <a:rPr lang="en-US" dirty="0" err="1"/>
              <a:t>Matlab</a:t>
            </a:r>
            <a:r>
              <a:rPr lang="en-US" dirty="0"/>
              <a:t> Simulations</a:t>
            </a:r>
          </a:p>
          <a:p>
            <a:pPr marL="633413" indent="-633413">
              <a:buFont typeface="+mj-lt"/>
              <a:buAutoNum type="arabicParenR"/>
              <a:tabLst>
                <a:tab pos="633413" algn="l"/>
              </a:tabLst>
            </a:pPr>
            <a:r>
              <a:rPr lang="en-US" dirty="0" err="1"/>
              <a:t>VerilogA</a:t>
            </a:r>
            <a:r>
              <a:rPr lang="en-US" dirty="0"/>
              <a:t> Simulations</a:t>
            </a:r>
          </a:p>
          <a:p>
            <a:pPr marL="633413" indent="-633413">
              <a:buFont typeface="+mj-lt"/>
              <a:buAutoNum type="arabicParenR"/>
              <a:tabLst>
                <a:tab pos="633413" algn="l"/>
              </a:tabLst>
            </a:pPr>
            <a:r>
              <a:rPr lang="en-US" dirty="0"/>
              <a:t>PLL Circuits</a:t>
            </a:r>
          </a:p>
          <a:p>
            <a:pPr marL="1033463" lvl="1" indent="-633413">
              <a:buFont typeface="+mj-lt"/>
              <a:buAutoNum type="alphaLcPeriod"/>
              <a:tabLst>
                <a:tab pos="633413" algn="l"/>
              </a:tabLst>
            </a:pPr>
            <a:r>
              <a:rPr lang="en-US" dirty="0"/>
              <a:t>PFD</a:t>
            </a:r>
          </a:p>
          <a:p>
            <a:pPr marL="1033463" lvl="1" indent="-633413">
              <a:buFont typeface="+mj-lt"/>
              <a:buAutoNum type="alphaLcPeriod"/>
              <a:tabLst>
                <a:tab pos="633413" algn="l"/>
              </a:tabLst>
            </a:pPr>
            <a:r>
              <a:rPr lang="en-US" dirty="0"/>
              <a:t>Charge Pump</a:t>
            </a:r>
          </a:p>
          <a:p>
            <a:pPr marL="1033463" lvl="1" indent="-633413">
              <a:buFont typeface="+mj-lt"/>
              <a:buAutoNum type="alphaLcPeriod"/>
              <a:tabLst>
                <a:tab pos="633413" algn="l"/>
              </a:tabLst>
            </a:pPr>
            <a:r>
              <a:rPr lang="en-US" dirty="0"/>
              <a:t>Loop Filter</a:t>
            </a:r>
          </a:p>
          <a:p>
            <a:pPr marL="1033463" lvl="1" indent="-633413">
              <a:buFont typeface="+mj-lt"/>
              <a:buAutoNum type="alphaLcPeriod"/>
              <a:tabLst>
                <a:tab pos="633413" algn="l"/>
              </a:tabLst>
            </a:pPr>
            <a:r>
              <a:rPr lang="en-US" dirty="0"/>
              <a:t>VCO</a:t>
            </a:r>
          </a:p>
          <a:p>
            <a:pPr marL="1544638" lvl="2" indent="-509588">
              <a:buFont typeface="+mj-lt"/>
              <a:buAutoNum type="romanLcPeriod"/>
              <a:tabLst>
                <a:tab pos="633413" algn="l"/>
              </a:tabLst>
            </a:pPr>
            <a:r>
              <a:rPr lang="en-US" dirty="0"/>
              <a:t>LC tank</a:t>
            </a:r>
          </a:p>
          <a:p>
            <a:pPr marL="1544638" lvl="2" indent="-509588">
              <a:buFont typeface="+mj-lt"/>
              <a:buAutoNum type="romanLcPeriod"/>
              <a:tabLst>
                <a:tab pos="633413" algn="l"/>
              </a:tabLst>
            </a:pPr>
            <a:r>
              <a:rPr lang="en-US" dirty="0"/>
              <a:t>Current-Starved Ring</a:t>
            </a:r>
          </a:p>
          <a:p>
            <a:pPr marL="1033463" lvl="1" indent="-633413">
              <a:buFont typeface="+mj-lt"/>
              <a:buAutoNum type="alphaLcPeriod"/>
              <a:tabLst>
                <a:tab pos="633413" algn="l"/>
              </a:tabLst>
            </a:pPr>
            <a:r>
              <a:rPr lang="en-US" dirty="0"/>
              <a:t>Divider</a:t>
            </a:r>
          </a:p>
          <a:p>
            <a:pPr marL="1033463" lvl="1" indent="-633413">
              <a:buFont typeface="+mj-lt"/>
              <a:buAutoNum type="alphaLcPeriod"/>
              <a:tabLst>
                <a:tab pos="633413" algn="l"/>
              </a:tabLst>
            </a:pPr>
            <a:endParaRPr lang="en-US" sz="1000" dirty="0"/>
          </a:p>
          <a:p>
            <a:pPr marL="633413" indent="-633413">
              <a:buFont typeface="+mj-lt"/>
              <a:buAutoNum type="arabicParenR"/>
              <a:tabLst>
                <a:tab pos="633413" algn="l"/>
              </a:tabLst>
            </a:pPr>
            <a:r>
              <a:rPr lang="en-US" dirty="0"/>
              <a:t>System Simulations</a:t>
            </a:r>
            <a:endParaRPr lang="en-US" sz="1000" dirty="0"/>
          </a:p>
          <a:p>
            <a:pPr marL="633413" indent="-633413">
              <a:buFont typeface="+mj-lt"/>
              <a:buAutoNum type="arabicParenR"/>
              <a:tabLst>
                <a:tab pos="633413" algn="l"/>
              </a:tabLst>
            </a:pPr>
            <a:r>
              <a:rPr lang="en-US" dirty="0"/>
              <a:t>Corner Simulations</a:t>
            </a:r>
          </a:p>
          <a:p>
            <a:pPr marL="633413" indent="-633413">
              <a:buFont typeface="+mj-lt"/>
              <a:buAutoNum type="arabicParenR"/>
              <a:tabLst>
                <a:tab pos="633413" algn="l"/>
              </a:tabLst>
            </a:pPr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14105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B2564F-A994-4F25-A618-834226877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9144000" cy="4113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3CF47B-6F10-4BAF-814A-86EDA5E4F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CCC00"/>
                </a:solidFill>
              </a:rPr>
              <a:t>PFD/CP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02D84EB7-8783-455F-9659-06EDE97DC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83059"/>
            <a:ext cx="1066800" cy="418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Vcontrol</a:t>
            </a: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Dn</a:t>
            </a: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err="1">
                <a:solidFill>
                  <a:srgbClr val="00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Up_Bar</a:t>
            </a:r>
            <a:endParaRPr lang="en-US" sz="1600" b="1" dirty="0">
              <a:solidFill>
                <a:srgbClr val="00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FF00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Feedback</a:t>
            </a:r>
            <a:endParaRPr lang="en-US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11E6B-70D8-4839-BA72-4B70BB7CA2B9}"/>
              </a:ext>
            </a:extLst>
          </p:cNvPr>
          <p:cNvSpPr txBox="1"/>
          <p:nvPr/>
        </p:nvSpPr>
        <p:spPr>
          <a:xfrm>
            <a:off x="2871429" y="5867400"/>
            <a:ext cx="338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Reference leading by 1ns</a:t>
            </a:r>
          </a:p>
        </p:txBody>
      </p:sp>
    </p:spTree>
    <p:extLst>
      <p:ext uri="{BB962C8B-B14F-4D97-AF65-F5344CB8AC3E}">
        <p14:creationId xmlns:p14="http://schemas.microsoft.com/office/powerpoint/2010/main" val="1369984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FC5DC0E-EB93-42DE-BC59-18235DE08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9"/>
            <a:ext cx="9144000" cy="5440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A5ABB5-280B-40FC-A5F1-ED751934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4-</a:t>
            </a:r>
            <a:r>
              <a:rPr lang="en-US" dirty="0"/>
              <a:t> VCO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EB349-AAD3-485F-88E8-D51DD9341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u="sng" dirty="0">
                <a:solidFill>
                  <a:srgbClr val="00B050"/>
                </a:solidFill>
              </a:rPr>
              <a:t>LC VCO</a:t>
            </a:r>
          </a:p>
        </p:txBody>
      </p:sp>
    </p:spTree>
    <p:extLst>
      <p:ext uri="{BB962C8B-B14F-4D97-AF65-F5344CB8AC3E}">
        <p14:creationId xmlns:p14="http://schemas.microsoft.com/office/powerpoint/2010/main" val="624869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D3FC-15CD-4603-B62F-AAE870F2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 Oscillator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9D29F11-7EC8-48F7-A02B-5E8EFA4AF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1"/>
            <a:ext cx="9144000" cy="4548938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ABF8F31D-F93D-483E-9527-171C058C89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73164"/>
            <a:ext cx="1293829" cy="288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VCO_Out</a:t>
            </a: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CCCC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VCO_Freq</a:t>
            </a:r>
            <a:endParaRPr lang="en-US" dirty="0">
              <a:solidFill>
                <a:srgbClr val="CCCC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073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D3FC-15CD-4603-B62F-AAE870F2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 Oscillator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F410F-7A2C-45B4-B75D-CF5C7FD8DDB1}"/>
              </a:ext>
            </a:extLst>
          </p:cNvPr>
          <p:cNvSpPr txBox="1"/>
          <p:nvPr/>
        </p:nvSpPr>
        <p:spPr>
          <a:xfrm>
            <a:off x="2871429" y="5867400"/>
            <a:ext cx="338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</a:rPr>
              <a:t>Vcontrol</a:t>
            </a:r>
            <a:r>
              <a:rPr lang="en-US" sz="2400" b="1" dirty="0">
                <a:solidFill>
                  <a:srgbClr val="0070C0"/>
                </a:solidFill>
              </a:rPr>
              <a:t> Tuning Range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EB3699F0-A446-47AF-B9F2-097B2FE08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800"/>
            <a:ext cx="9144000" cy="3982330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279FA484-4026-459D-82BC-ED4E0B1A29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2133600"/>
            <a:ext cx="1219200" cy="641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VCO_Freq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sweep</a:t>
            </a:r>
            <a:endParaRPr lang="en-US" sz="16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4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D3FC-15CD-4603-B62F-AAE870F2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LC Oscillator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FF341-1CA9-4ABA-BD45-96B49D8A0F7C}"/>
              </a:ext>
            </a:extLst>
          </p:cNvPr>
          <p:cNvSpPr txBox="1"/>
          <p:nvPr/>
        </p:nvSpPr>
        <p:spPr>
          <a:xfrm>
            <a:off x="2871428" y="5867400"/>
            <a:ext cx="3757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Phase Noise at 1MHz Offset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45394BA-4CDB-4CFD-AEE5-1A56E2869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9124"/>
            <a:ext cx="9144000" cy="4404476"/>
          </a:xfrm>
          <a:prstGeom prst="rect">
            <a:avLst/>
          </a:prstGeom>
        </p:spPr>
      </p:pic>
      <p:sp>
        <p:nvSpPr>
          <p:cNvPr id="9" name="Text Box 2">
            <a:extLst>
              <a:ext uri="{FF2B5EF4-FFF2-40B4-BE49-F238E27FC236}">
                <a16:creationId xmlns:a16="http://schemas.microsoft.com/office/drawing/2014/main" id="{CFF7775D-4422-449F-BD5E-D7E64FEF94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90207"/>
            <a:ext cx="1293829" cy="133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Phase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</a:t>
            </a: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6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63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2D942A-615A-48AB-BD1D-0B4D0D87E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44036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E2C9EA6F-77A9-47CC-ACE0-9E2F9ED98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4-</a:t>
            </a:r>
            <a:r>
              <a:rPr lang="en-US" dirty="0"/>
              <a:t> VCO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B36B414-DAE1-4B62-95E2-B807F453D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B050"/>
                </a:solidFill>
              </a:rPr>
              <a:t>b) </a:t>
            </a:r>
            <a:r>
              <a:rPr lang="en-US" u="sng" dirty="0">
                <a:solidFill>
                  <a:srgbClr val="00B050"/>
                </a:solidFill>
              </a:rPr>
              <a:t>Current Starved Ring VCO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B3C298-088F-40F0-AA69-ACDACC7C5594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305300" y="5257800"/>
            <a:ext cx="1562100" cy="9320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3323A48-BB28-41C2-8696-FA3510A240F1}"/>
              </a:ext>
            </a:extLst>
          </p:cNvPr>
          <p:cNvSpPr txBox="1"/>
          <p:nvPr/>
        </p:nvSpPr>
        <p:spPr>
          <a:xfrm>
            <a:off x="3124200" y="61898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Inverter stages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FD7FCC-BD20-4812-AE27-85B42A95A04D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305300" y="5257800"/>
            <a:ext cx="647700" cy="9320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9039A25-FF4F-462D-A225-5475BCFD397B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4191000" y="5257800"/>
            <a:ext cx="114300" cy="9320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D18C39-0FF3-411C-9DDE-4DF2A315C4F6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429000" y="5257800"/>
            <a:ext cx="876300" cy="9320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0067F84-B12F-40AE-B99A-DA6C9040F44D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743200" y="5257800"/>
            <a:ext cx="1562100" cy="9320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4A73FA-20DC-41E7-AB93-5F9ECD21C152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943100" y="5257800"/>
            <a:ext cx="2362200" cy="9320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3DF87EB-3F4A-432C-A74F-8D0798722DE8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4305300" y="5257800"/>
            <a:ext cx="2286000" cy="93201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D3FC-15CD-4603-B62F-AAE870F2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Starved Ring Oscillator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B53650-0CE6-469C-BBCE-8A7EDB95F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4548938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8D7A0CE6-0038-45A3-9C69-78561D0CD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373164"/>
            <a:ext cx="1293829" cy="2884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VCO_Out</a:t>
            </a: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VCO_Freq</a:t>
            </a:r>
            <a:endParaRPr lang="en-US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960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5D3FC-15CD-4603-B62F-AAE870F2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Starved Ring Oscillator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00B9E4-988D-4C9B-83F8-5ADBDF2B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982330"/>
          </a:xfrm>
          <a:prstGeom prst="rect">
            <a:avLst/>
          </a:prstGeo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C59E5E0D-D184-4D0F-99B4-1D09466AF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438400"/>
            <a:ext cx="1293829" cy="1416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VCO_Freq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sweep</a:t>
            </a:r>
            <a:endParaRPr lang="en-US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F410F-7A2C-45B4-B75D-CF5C7FD8DDB1}"/>
              </a:ext>
            </a:extLst>
          </p:cNvPr>
          <p:cNvSpPr txBox="1"/>
          <p:nvPr/>
        </p:nvSpPr>
        <p:spPr>
          <a:xfrm>
            <a:off x="2871429" y="5867400"/>
            <a:ext cx="3381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70C0"/>
                </a:solidFill>
              </a:rPr>
              <a:t>Vcontrol</a:t>
            </a:r>
            <a:r>
              <a:rPr lang="en-US" sz="2400" b="1" dirty="0">
                <a:solidFill>
                  <a:srgbClr val="0070C0"/>
                </a:solidFill>
              </a:rPr>
              <a:t> Tuning Range</a:t>
            </a:r>
          </a:p>
        </p:txBody>
      </p:sp>
    </p:spTree>
    <p:extLst>
      <p:ext uri="{BB962C8B-B14F-4D97-AF65-F5344CB8AC3E}">
        <p14:creationId xmlns:p14="http://schemas.microsoft.com/office/powerpoint/2010/main" val="1849013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17A1E1-F1FA-45FF-BCF5-4D14A4959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124"/>
            <a:ext cx="9144000" cy="4404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A5D3FC-15CD-4603-B62F-AAE870F2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Starved Ring Oscillator</a:t>
            </a: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4BE82833-6F9A-4F91-85F9-75909C1C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90207"/>
            <a:ext cx="1293829" cy="1332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Phase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Noise</a:t>
            </a:r>
            <a:endParaRPr lang="en-US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FF341-1CA9-4ABA-BD45-96B49D8A0F7C}"/>
              </a:ext>
            </a:extLst>
          </p:cNvPr>
          <p:cNvSpPr txBox="1"/>
          <p:nvPr/>
        </p:nvSpPr>
        <p:spPr>
          <a:xfrm>
            <a:off x="2871428" y="5867400"/>
            <a:ext cx="3757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Phase Noise at 1MHz Offset</a:t>
            </a:r>
          </a:p>
        </p:txBody>
      </p:sp>
    </p:spTree>
    <p:extLst>
      <p:ext uri="{BB962C8B-B14F-4D97-AF65-F5344CB8AC3E}">
        <p14:creationId xmlns:p14="http://schemas.microsoft.com/office/powerpoint/2010/main" val="4001243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865F-72F4-4DD8-A812-4ACB3B36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5-</a:t>
            </a:r>
            <a:r>
              <a:rPr lang="en-US" dirty="0"/>
              <a:t> Divider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D6F1DC-10B1-4F34-A2CC-2D632EB93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9"/>
            <a:ext cx="9144000" cy="544036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64823-F081-40FB-9E80-98910A04B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Divide-by-64 </a:t>
            </a:r>
            <a:br>
              <a:rPr lang="en-US" dirty="0"/>
            </a:br>
            <a:r>
              <a:rPr lang="en-US" dirty="0"/>
              <a:t>(6 Divide-by-2 blocks)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08D16F-1AF6-4C21-876B-82325130B782}"/>
              </a:ext>
            </a:extLst>
          </p:cNvPr>
          <p:cNvCxnSpPr/>
          <p:nvPr/>
        </p:nvCxnSpPr>
        <p:spPr>
          <a:xfrm flipV="1">
            <a:off x="6934200" y="5199452"/>
            <a:ext cx="8382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EC794B-66C7-4C2B-8FD2-525B55D2CEED}"/>
              </a:ext>
            </a:extLst>
          </p:cNvPr>
          <p:cNvCxnSpPr>
            <a:cxnSpLocks/>
          </p:cNvCxnSpPr>
          <p:nvPr/>
        </p:nvCxnSpPr>
        <p:spPr>
          <a:xfrm flipH="1" flipV="1">
            <a:off x="6457950" y="5199452"/>
            <a:ext cx="47625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E2029C-8A21-4CC5-A59C-1ACF56C16DAC}"/>
              </a:ext>
            </a:extLst>
          </p:cNvPr>
          <p:cNvCxnSpPr/>
          <p:nvPr/>
        </p:nvCxnSpPr>
        <p:spPr>
          <a:xfrm flipV="1">
            <a:off x="2819400" y="5164658"/>
            <a:ext cx="8382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B7ABEB-4191-492E-9145-D880AC39C88D}"/>
              </a:ext>
            </a:extLst>
          </p:cNvPr>
          <p:cNvCxnSpPr>
            <a:cxnSpLocks/>
          </p:cNvCxnSpPr>
          <p:nvPr/>
        </p:nvCxnSpPr>
        <p:spPr>
          <a:xfrm flipH="1" flipV="1">
            <a:off x="2457450" y="5164658"/>
            <a:ext cx="36195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314127-8942-406C-B38C-1A5454E6D7BB}"/>
              </a:ext>
            </a:extLst>
          </p:cNvPr>
          <p:cNvCxnSpPr>
            <a:cxnSpLocks/>
          </p:cNvCxnSpPr>
          <p:nvPr/>
        </p:nvCxnSpPr>
        <p:spPr>
          <a:xfrm flipH="1" flipV="1">
            <a:off x="1066800" y="5199452"/>
            <a:ext cx="1752600" cy="110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EA3FC5D-D3B8-4655-8DB7-8B59617824DE}"/>
              </a:ext>
            </a:extLst>
          </p:cNvPr>
          <p:cNvCxnSpPr>
            <a:cxnSpLocks/>
          </p:cNvCxnSpPr>
          <p:nvPr/>
        </p:nvCxnSpPr>
        <p:spPr>
          <a:xfrm flipV="1">
            <a:off x="2819400" y="5199452"/>
            <a:ext cx="2247900" cy="1108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0938F1C-DC36-44AD-ACFE-1F97C4241AFD}"/>
              </a:ext>
            </a:extLst>
          </p:cNvPr>
          <p:cNvSpPr txBox="1"/>
          <p:nvPr/>
        </p:nvSpPr>
        <p:spPr>
          <a:xfrm>
            <a:off x="5819775" y="6214503"/>
            <a:ext cx="127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TSPC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60EBCA-C28C-415E-91B5-CB8472C2A770}"/>
              </a:ext>
            </a:extLst>
          </p:cNvPr>
          <p:cNvSpPr txBox="1"/>
          <p:nvPr/>
        </p:nvSpPr>
        <p:spPr>
          <a:xfrm>
            <a:off x="2790825" y="6214503"/>
            <a:ext cx="1276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CMOS</a:t>
            </a:r>
          </a:p>
        </p:txBody>
      </p:sp>
    </p:spTree>
    <p:extLst>
      <p:ext uri="{BB962C8B-B14F-4D97-AF65-F5344CB8AC3E}">
        <p14:creationId xmlns:p14="http://schemas.microsoft.com/office/powerpoint/2010/main" val="281473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72E-97D4-42FA-93C9-B35736C3C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2514599"/>
          </a:xfrm>
        </p:spPr>
        <p:txBody>
          <a:bodyPr>
            <a:normAutofit/>
          </a:bodyPr>
          <a:lstStyle/>
          <a:p>
            <a:r>
              <a:rPr lang="en-US" dirty="0"/>
              <a:t>(1)</a:t>
            </a:r>
            <a:br>
              <a:rPr lang="en-US" u="sng" dirty="0"/>
            </a:br>
            <a:r>
              <a:rPr lang="en-US" u="sng" dirty="0"/>
              <a:t>Project 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972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865F-72F4-4DD8-A812-4ACB3B36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5-</a:t>
            </a:r>
            <a:r>
              <a:rPr lang="en-US" dirty="0"/>
              <a:t> Divider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F267DB-EFF4-4649-B9D5-AE12AE001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95" y="1752599"/>
            <a:ext cx="9144000" cy="51054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64823-F081-40FB-9E80-98910A04B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>
                <a:solidFill>
                  <a:srgbClr val="0070C0"/>
                </a:solidFill>
              </a:rPr>
              <a:t>TSPC Flipflop</a:t>
            </a:r>
          </a:p>
        </p:txBody>
      </p:sp>
    </p:spTree>
    <p:extLst>
      <p:ext uri="{BB962C8B-B14F-4D97-AF65-F5344CB8AC3E}">
        <p14:creationId xmlns:p14="http://schemas.microsoft.com/office/powerpoint/2010/main" val="2701451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3865F-72F4-4DD8-A812-4ACB3B36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5-</a:t>
            </a:r>
            <a:r>
              <a:rPr lang="en-US" dirty="0"/>
              <a:t> Divider</a:t>
            </a:r>
          </a:p>
        </p:txBody>
      </p:sp>
      <p:pic>
        <p:nvPicPr>
          <p:cNvPr id="7" name="Picture 6" descr="A picture containing hanging, cup, rain, wall&#10;&#10;Description automatically generated">
            <a:extLst>
              <a:ext uri="{FF2B5EF4-FFF2-40B4-BE49-F238E27FC236}">
                <a16:creationId xmlns:a16="http://schemas.microsoft.com/office/drawing/2014/main" id="{8BA31026-B8F7-459F-A40F-B1CA4AED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" y="1752599"/>
            <a:ext cx="9144000" cy="510540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5B47B7-D842-47CD-BAE2-0DE99AD66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514350" indent="-514350">
              <a:buFont typeface="+mj-lt"/>
              <a:buAutoNum type="alphaLcParenR" startAt="2"/>
            </a:pPr>
            <a:r>
              <a:rPr lang="en-US" dirty="0">
                <a:solidFill>
                  <a:srgbClr val="0070C0"/>
                </a:solidFill>
              </a:rPr>
              <a:t>CMOS Flipflop</a:t>
            </a:r>
          </a:p>
        </p:txBody>
      </p:sp>
    </p:spTree>
    <p:extLst>
      <p:ext uri="{BB962C8B-B14F-4D97-AF65-F5344CB8AC3E}">
        <p14:creationId xmlns:p14="http://schemas.microsoft.com/office/powerpoint/2010/main" val="3974434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72E-97D4-42FA-93C9-B35736C3C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2514599"/>
          </a:xfrm>
        </p:spPr>
        <p:txBody>
          <a:bodyPr>
            <a:normAutofit/>
          </a:bodyPr>
          <a:lstStyle/>
          <a:p>
            <a:r>
              <a:rPr lang="en-US" dirty="0"/>
              <a:t>(5)</a:t>
            </a:r>
            <a:br>
              <a:rPr lang="en-US" u="sng" dirty="0"/>
            </a:br>
            <a:r>
              <a:rPr lang="en-US" u="sng" dirty="0"/>
              <a:t>PLL System 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524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1B1A-564A-4229-AA1E-C9BF1A43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Bench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7069E40-B945-4EFA-9B1B-3847375F4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9"/>
            <a:ext cx="9144000" cy="5440361"/>
          </a:xfrm>
        </p:spPr>
      </p:pic>
    </p:spTree>
    <p:extLst>
      <p:ext uri="{BB962C8B-B14F-4D97-AF65-F5344CB8AC3E}">
        <p14:creationId xmlns:p14="http://schemas.microsoft.com/office/powerpoint/2010/main" val="7214627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72E-97D4-42FA-93C9-B35736C3C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251459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dirty="0"/>
              <a:t>Using LC VCO</a:t>
            </a:r>
          </a:p>
        </p:txBody>
      </p:sp>
    </p:spTree>
    <p:extLst>
      <p:ext uri="{BB962C8B-B14F-4D97-AF65-F5344CB8AC3E}">
        <p14:creationId xmlns:p14="http://schemas.microsoft.com/office/powerpoint/2010/main" val="2374904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Waveforms</a:t>
            </a:r>
          </a:p>
        </p:txBody>
      </p:sp>
      <p:pic>
        <p:nvPicPr>
          <p:cNvPr id="5" name="Content Placeholder 4" descr="A picture containing measuring stick, object&#10;&#10;Description automatically generated">
            <a:extLst>
              <a:ext uri="{FF2B5EF4-FFF2-40B4-BE49-F238E27FC236}">
                <a16:creationId xmlns:a16="http://schemas.microsoft.com/office/drawing/2014/main" id="{0D5FC1B9-2EF6-4812-A8A3-DC81CF030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059362"/>
          </a:xfr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C2944C84-7571-4F90-AF9D-B2D62A94EE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83059"/>
            <a:ext cx="1066800" cy="454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Fb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sz="16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FF00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Dn</a:t>
            </a: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Vcontrol</a:t>
            </a:r>
            <a:endParaRPr lang="en-US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err="1">
                <a:solidFill>
                  <a:srgbClr val="E36C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VCO_out</a:t>
            </a:r>
            <a:endParaRPr lang="en-US" sz="1600" dirty="0">
              <a:solidFill>
                <a:srgbClr val="E36C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56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B21C-7248-4FF9-A220-AA9D1C8A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 Jitter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3878DE5-CF7A-4DEA-BD80-EC9469AF1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610600" cy="5287962"/>
          </a:xfrm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D02C7A3-116B-4D6E-9B8F-51B5451E2A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01489"/>
            <a:ext cx="12938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RMS Jitter</a:t>
            </a: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5766B7C-C06C-4769-8B9E-A23034AB1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833" y="3697069"/>
            <a:ext cx="3352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RMS Jitter = 1.5431 </a:t>
            </a:r>
            <a:r>
              <a:rPr lang="en-US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(integrated from 1KHz to 1GHz)</a:t>
            </a:r>
          </a:p>
        </p:txBody>
      </p:sp>
    </p:spTree>
    <p:extLst>
      <p:ext uri="{BB962C8B-B14F-4D97-AF65-F5344CB8AC3E}">
        <p14:creationId xmlns:p14="http://schemas.microsoft.com/office/powerpoint/2010/main" val="1576145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B21C-7248-4FF9-A220-AA9D1C8A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Pk-Pk</a:t>
            </a:r>
            <a:r>
              <a:rPr lang="en-US" dirty="0"/>
              <a:t> Jitter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CAB75D4-8788-4BD7-8755-72F278C58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72915"/>
            <a:ext cx="8636833" cy="5310447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62AE71E5-5966-4374-9EE1-C154DDCE7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01489"/>
            <a:ext cx="1293829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6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PkPk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Jitter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@diff. BERs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From 1K to 1G)</a:t>
            </a:r>
            <a:endParaRPr lang="en-US" sz="16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1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360A61-50E7-46AD-988C-B0EF3F55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95400"/>
            <a:ext cx="8534400" cy="53579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43C63D3-E670-4A73-ABDA-7C5A2E3E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Eye Diagram Jitter</a:t>
            </a:r>
          </a:p>
        </p:txBody>
      </p:sp>
    </p:spTree>
    <p:extLst>
      <p:ext uri="{BB962C8B-B14F-4D97-AF65-F5344CB8AC3E}">
        <p14:creationId xmlns:p14="http://schemas.microsoft.com/office/powerpoint/2010/main" val="3887321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3C63D3-E670-4A73-ABDA-7C5A2E3E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Eye Diagram Jitter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DA35C3-8BCC-48D2-90FC-616A929D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99" y="1275016"/>
            <a:ext cx="8458200" cy="530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57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9BD6C-BB58-490A-88A1-90715D05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65C430-53F5-4E20-BD9A-91655772F96E}"/>
                  </a:ext>
                </a:extLst>
              </p:cNvPr>
              <p:cNvSpPr txBox="1"/>
              <p:nvPr/>
            </p:nvSpPr>
            <p:spPr>
              <a:xfrm>
                <a:off x="0" y="2743200"/>
                <a:ext cx="9144000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𝐹𝑂𝑀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𝐽𝑖𝑡𝑡𝑒𝑟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𝑃𝑜𝑤𝑒𝑟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𝑚𝑊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       &lt;−220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65C430-53F5-4E20-BD9A-91655772F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43200"/>
                <a:ext cx="9144000" cy="81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628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72E-97D4-42FA-93C9-B35736C3C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251459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lphaUcPeriod" startAt="2"/>
            </a:pPr>
            <a:r>
              <a:rPr lang="en-US" dirty="0"/>
              <a:t>Using Current-Starved Ring VCO</a:t>
            </a:r>
          </a:p>
        </p:txBody>
      </p:sp>
    </p:spTree>
    <p:extLst>
      <p:ext uri="{BB962C8B-B14F-4D97-AF65-F5344CB8AC3E}">
        <p14:creationId xmlns:p14="http://schemas.microsoft.com/office/powerpoint/2010/main" val="551406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Waveforms</a:t>
            </a:r>
          </a:p>
        </p:txBody>
      </p:sp>
      <p:pic>
        <p:nvPicPr>
          <p:cNvPr id="10" name="Picture 9" descr="A picture containing measuring stick, object&#10;&#10;Description automatically generated">
            <a:extLst>
              <a:ext uri="{FF2B5EF4-FFF2-40B4-BE49-F238E27FC236}">
                <a16:creationId xmlns:a16="http://schemas.microsoft.com/office/drawing/2014/main" id="{6D7E62C3-D722-45BE-9C0E-964AC6D2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059362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60F1A06A-5725-4E09-9D4E-CF107AE7C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83059"/>
            <a:ext cx="1066800" cy="454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Ref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Fb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sz="16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FF006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Up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Dn</a:t>
            </a: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dirty="0" err="1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Vcontrol</a:t>
            </a:r>
            <a:endParaRPr lang="en-US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dirty="0" err="1">
                <a:solidFill>
                  <a:srgbClr val="E36C0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VCO_out</a:t>
            </a:r>
            <a:endParaRPr lang="en-US" sz="1600" dirty="0">
              <a:solidFill>
                <a:srgbClr val="E36C0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600" b="1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924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B21C-7248-4FF9-A220-AA9D1C8A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 Jitter</a:t>
            </a:r>
          </a:p>
        </p:txBody>
      </p:sp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BDD1F01-C1AD-4C0A-BC3B-C157A39D8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5400"/>
            <a:ext cx="8610600" cy="5287962"/>
          </a:xfrm>
          <a:prstGeom prst="rect">
            <a:avLst/>
          </a:prstGeom>
        </p:spPr>
      </p:pic>
      <p:sp>
        <p:nvSpPr>
          <p:cNvPr id="11" name="Text Box 2">
            <a:extLst>
              <a:ext uri="{FF2B5EF4-FFF2-40B4-BE49-F238E27FC236}">
                <a16:creationId xmlns:a16="http://schemas.microsoft.com/office/drawing/2014/main" id="{96710536-9938-4162-975D-226C24C87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01489"/>
            <a:ext cx="129382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RMS Jitter</a:t>
            </a:r>
            <a:endParaRPr lang="en-US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77EEAD02-2991-47E0-B9CA-4D292EA3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562600"/>
            <a:ext cx="3352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 algn="ctr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RMS Jitter = 18.9632 </a:t>
            </a:r>
            <a:r>
              <a:rPr lang="en-US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ps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algn="ctr">
              <a:spcBef>
                <a:spcPts val="0"/>
              </a:spcBef>
            </a:pPr>
            <a:r>
              <a:rPr lang="en-US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(integrated from 1KHz to 1GHz)</a:t>
            </a:r>
          </a:p>
        </p:txBody>
      </p:sp>
    </p:spTree>
    <p:extLst>
      <p:ext uri="{BB962C8B-B14F-4D97-AF65-F5344CB8AC3E}">
        <p14:creationId xmlns:p14="http://schemas.microsoft.com/office/powerpoint/2010/main" val="588242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B21C-7248-4FF9-A220-AA9D1C8AB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Pk-Pk</a:t>
            </a:r>
            <a:r>
              <a:rPr lang="en-US" dirty="0"/>
              <a:t> Jitter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5263F10-7956-4016-8BE8-D618782383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72915"/>
            <a:ext cx="8636833" cy="5310447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13642FA6-7888-490B-BDDE-1564E18F9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01489"/>
            <a:ext cx="1293829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6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PkPk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Jitter</a:t>
            </a:r>
          </a:p>
          <a:p>
            <a:pPr marL="0" marR="0">
              <a:spcBef>
                <a:spcPts val="0"/>
              </a:spcBef>
              <a:spcAft>
                <a:spcPts val="1000"/>
              </a:spcAft>
            </a:pPr>
            <a:r>
              <a:rPr lang="en-US" sz="1600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@diff. BERs 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</a:t>
            </a:r>
            <a:r>
              <a:rPr lang="en-US" sz="1600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From 1K to 1G)</a:t>
            </a:r>
            <a:endParaRPr lang="en-US" sz="16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494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3313-4E1B-47C9-B4BA-6AD907FB4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AF8CAA-C117-4125-BE3A-3C404EDD31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082227"/>
              </p:ext>
            </p:extLst>
          </p:nvPr>
        </p:nvGraphicFramePr>
        <p:xfrm>
          <a:off x="1371600" y="1600200"/>
          <a:ext cx="6400800" cy="327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141332987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1522296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222897137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PLL with LC VCO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PLL with Ring VCO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3607483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Tuning Range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1.68 GHz – 2.02 GHz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0.5 GHz – 3 GHz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257786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Locking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&lt; 2.1 </a:t>
                      </a:r>
                      <a:r>
                        <a:rPr lang="en-US" sz="2000" dirty="0"/>
                        <a:t>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&lt; 1.5 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4942706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 dissipation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1.26175 </a:t>
                      </a:r>
                      <a:r>
                        <a:rPr lang="en-US" sz="2000" dirty="0" err="1"/>
                        <a:t>mW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1.21701 </a:t>
                      </a:r>
                      <a:r>
                        <a:rPr lang="en-US" sz="2000" dirty="0" err="1"/>
                        <a:t>mW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0288126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RMS Jitter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1.5421 </a:t>
                      </a:r>
                      <a:r>
                        <a:rPr lang="en-US" sz="2000" dirty="0" err="1"/>
                        <a:t>ps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18.9632 </a:t>
                      </a:r>
                      <a:r>
                        <a:rPr lang="en-US" sz="2000" dirty="0" err="1"/>
                        <a:t>ps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901277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FOM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-235.23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/>
                        <a:t>-213.59 </a:t>
                      </a:r>
                      <a:r>
                        <a:rPr lang="en-US" sz="2000" b="1" dirty="0"/>
                        <a:t>dB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3161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4403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72E-97D4-42FA-93C9-B35736C3C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2514599"/>
          </a:xfrm>
        </p:spPr>
        <p:txBody>
          <a:bodyPr>
            <a:normAutofit/>
          </a:bodyPr>
          <a:lstStyle/>
          <a:p>
            <a:r>
              <a:rPr lang="en-US" dirty="0"/>
              <a:t>(6)</a:t>
            </a:r>
            <a:br>
              <a:rPr lang="en-US" u="sng" dirty="0"/>
            </a:br>
            <a:r>
              <a:rPr lang="en-US" u="sng" dirty="0"/>
              <a:t>Corner 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562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Corners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9FB79183-3E48-4C35-9AA6-DFE34DEB4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6"/>
            <a:ext cx="9144000" cy="5165722"/>
          </a:xfrm>
          <a:prstGeom prst="rect">
            <a:avLst/>
          </a:prstGeom>
        </p:spPr>
      </p:pic>
      <p:sp>
        <p:nvSpPr>
          <p:cNvPr id="12" name="Text Box 2">
            <a:extLst>
              <a:ext uri="{FF2B5EF4-FFF2-40B4-BE49-F238E27FC236}">
                <a16:creationId xmlns:a16="http://schemas.microsoft.com/office/drawing/2014/main" id="{B659FA18-90BE-459D-9F9A-15BCF23D1A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266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Nominal </a:t>
            </a:r>
            <a:br>
              <a:rPr lang="en-US" dirty="0"/>
            </a:br>
            <a:r>
              <a:rPr lang="en-US" dirty="0"/>
              <a:t>TT, 27°, 1 V</a:t>
            </a:r>
            <a:r>
              <a:rPr lang="en-US" sz="2200" dirty="0"/>
              <a:t>DD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845B7A9-648B-4542-862E-09216A876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5"/>
            <a:ext cx="9144000" cy="5165723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E5993752-74D9-4F50-8983-B7B7FFF505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969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FF, 125°, 0.9 V</a:t>
            </a:r>
            <a:r>
              <a:rPr lang="en-US" sz="2200" dirty="0"/>
              <a:t>DD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F74AC41-A4B5-4E78-877B-73F11A79F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65720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5CCFC46E-0FBF-4278-B04C-43E478648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006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FF, 125°, 1.1 V</a:t>
            </a:r>
            <a:r>
              <a:rPr lang="en-US" sz="2200" dirty="0"/>
              <a:t>DD</a:t>
            </a:r>
            <a:endParaRPr lang="en-US" dirty="0"/>
          </a:p>
        </p:txBody>
      </p:sp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F3B838BC-3F78-4DDE-B7B2-227BD9997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6572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5970BAED-0A97-498C-AEED-B47A9CE57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99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84F7-8FD3-43B2-8D0D-E405DE269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PLL Block Diagram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A6D20B-BD4C-4F7B-BAEA-0DAA5AEF0AE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20719"/>
            <a:ext cx="8229600" cy="32849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49479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FF, -40°, 0.9 V</a:t>
            </a:r>
            <a:r>
              <a:rPr lang="en-US" sz="2200" dirty="0"/>
              <a:t>DD</a:t>
            </a: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BDE6FCFB-792E-4C25-BF34-DDC2D07B3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65720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073E551A-73AD-4751-A7DF-B605B8544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99931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FF, -40°, 1.1 V</a:t>
            </a:r>
            <a:r>
              <a:rPr lang="en-US" sz="2200" dirty="0"/>
              <a:t>DD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4E1C2448-0896-4D5C-8B35-3DA2DAF45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65720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C46515F6-3BFD-4E3A-AFE5-85F596390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815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SS, 125°, 0.9 V</a:t>
            </a:r>
            <a:r>
              <a:rPr lang="en-US" sz="2200" dirty="0"/>
              <a:t>DD</a:t>
            </a: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329BFDC-C84C-4FBC-88CF-93A9EF7F1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0239"/>
            <a:ext cx="9144000" cy="5173119"/>
          </a:xfrm>
          <a:prstGeom prst="rect">
            <a:avLst/>
          </a:prstGeom>
        </p:spPr>
      </p:pic>
      <p:sp>
        <p:nvSpPr>
          <p:cNvPr id="8" name="Text Box 2">
            <a:extLst>
              <a:ext uri="{FF2B5EF4-FFF2-40B4-BE49-F238E27FC236}">
                <a16:creationId xmlns:a16="http://schemas.microsoft.com/office/drawing/2014/main" id="{491C58E4-2572-4978-AB51-CC51277C2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37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SS, 125°, 1.1 V</a:t>
            </a:r>
            <a:r>
              <a:rPr lang="en-US" sz="2200" dirty="0"/>
              <a:t>DD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F6A0446C-DEAB-4B89-BFDB-E33AAB250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65720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5FB2B3D1-35B7-4A6E-961B-D513BD530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00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SS, -40°, 0.9 V</a:t>
            </a:r>
            <a:r>
              <a:rPr lang="en-US" sz="2200" dirty="0"/>
              <a:t>DD</a:t>
            </a:r>
            <a:endParaRPr lang="en-US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B66FA8F-C72D-49D0-9C24-C04948347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65720"/>
          </a:xfrm>
          <a:prstGeom prst="rect">
            <a:avLst/>
          </a:prstGeom>
        </p:spPr>
      </p:pic>
      <p:sp>
        <p:nvSpPr>
          <p:cNvPr id="10" name="Text Box 2">
            <a:extLst>
              <a:ext uri="{FF2B5EF4-FFF2-40B4-BE49-F238E27FC236}">
                <a16:creationId xmlns:a16="http://schemas.microsoft.com/office/drawing/2014/main" id="{C478034A-6BB4-487D-9DEB-841422D15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01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2EA0-A86B-452C-8766-4B2F466A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SS, -40°, 1.1 V</a:t>
            </a:r>
            <a:r>
              <a:rPr lang="en-US" sz="2200" dirty="0"/>
              <a:t>DD</a:t>
            </a:r>
            <a:endParaRPr lang="en-US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8035E7BF-021E-409C-BD7A-70D401ABE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7638"/>
            <a:ext cx="9144000" cy="5165720"/>
          </a:xfrm>
          <a:prstGeom prst="rect">
            <a:avLst/>
          </a:prstGeom>
        </p:spPr>
      </p:pic>
      <p:sp>
        <p:nvSpPr>
          <p:cNvPr id="12" name="Text Box 2">
            <a:extLst>
              <a:ext uri="{FF2B5EF4-FFF2-40B4-BE49-F238E27FC236}">
                <a16:creationId xmlns:a16="http://schemas.microsoft.com/office/drawing/2014/main" id="{B3E67437-799A-4498-8931-F4B156AA2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667000"/>
            <a:ext cx="1066800" cy="2780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Freq_out</a:t>
            </a:r>
            <a:endParaRPr lang="en-US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b="1" dirty="0" err="1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Freq_Fb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2062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8B533-C1F1-458D-88EA-6C69C75F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(7)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CA28-1958-4695-9F46-717BB0EAC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en-US" dirty="0"/>
              <a:t>Our work shows a comparison between a CP-PLL using a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Ring VCO </a:t>
            </a:r>
            <a:r>
              <a:rPr lang="en-US" dirty="0"/>
              <a:t>&amp; another using an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LC VCO</a:t>
            </a:r>
            <a:r>
              <a:rPr lang="en-US" dirty="0"/>
              <a:t>:</a:t>
            </a:r>
          </a:p>
          <a:p>
            <a:pPr lvl="1" algn="just"/>
            <a:r>
              <a:rPr lang="en-US" dirty="0"/>
              <a:t>The Ring VCO gives a higher KVCO, which affects the PLL’s stability &amp; gives a higher jitter than that in the LC VCO.</a:t>
            </a:r>
          </a:p>
          <a:p>
            <a:pPr lvl="1" algn="just"/>
            <a:r>
              <a:rPr lang="en-US" dirty="0"/>
              <a:t>Using the LC VCO, we were able to achieve a low RMS jitter with a reasonable power dissipation, achieving the required FOM.</a:t>
            </a:r>
          </a:p>
          <a:p>
            <a:pPr lvl="1" algn="just"/>
            <a:endParaRPr lang="en-US" dirty="0"/>
          </a:p>
          <a:p>
            <a:pPr algn="just"/>
            <a:r>
              <a:rPr lang="en-US" dirty="0"/>
              <a:t>In our corners’ analysis:</a:t>
            </a:r>
          </a:p>
          <a:p>
            <a:pPr lvl="1" algn="just"/>
            <a:r>
              <a:rPr lang="en-US" dirty="0"/>
              <a:t>The range of the output frequency after the PLL locks is between </a:t>
            </a:r>
            <a:r>
              <a:rPr lang="en-US" b="1" dirty="0"/>
              <a:t>1.916 GHz &amp;</a:t>
            </a:r>
            <a:r>
              <a:rPr lang="en-US" dirty="0"/>
              <a:t> </a:t>
            </a:r>
            <a:r>
              <a:rPr lang="en-US" b="1" dirty="0"/>
              <a:t>1.946 GHz</a:t>
            </a:r>
            <a:r>
              <a:rPr lang="en-US" dirty="0"/>
              <a:t>.</a:t>
            </a:r>
          </a:p>
          <a:p>
            <a:pPr lvl="1" algn="just"/>
            <a:r>
              <a:rPr lang="en-US" dirty="0"/>
              <a:t>The  range of the feedback frequency after the PLL locks is between </a:t>
            </a:r>
            <a:r>
              <a:rPr lang="en-US" b="1" dirty="0"/>
              <a:t>30.015 MHz &amp; 30.077 </a:t>
            </a:r>
            <a:r>
              <a:rPr lang="en-US" b="1" dirty="0" err="1"/>
              <a:t>MHz</a:t>
            </a:r>
            <a:r>
              <a:rPr lang="en-US" dirty="0" err="1"/>
              <a:t>.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19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D72E-97D4-42FA-93C9-B35736C3C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2514599"/>
          </a:xfrm>
        </p:spPr>
        <p:txBody>
          <a:bodyPr>
            <a:normAutofit/>
          </a:bodyPr>
          <a:lstStyle/>
          <a:p>
            <a:r>
              <a:rPr lang="en-US" dirty="0"/>
              <a:t>(2)</a:t>
            </a:r>
            <a:br>
              <a:rPr lang="en-US" u="sng" dirty="0"/>
            </a:br>
            <a:r>
              <a:rPr lang="en-US" u="sng" dirty="0" err="1"/>
              <a:t>Matlab</a:t>
            </a:r>
            <a:r>
              <a:rPr lang="en-US" u="sng" dirty="0"/>
              <a:t> Simulations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051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D68C-8303-4238-A8AE-01745A70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Parameters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14E12EA-CE80-4B78-9D05-6357EB1C3D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866005"/>
              </p:ext>
            </p:extLst>
          </p:nvPr>
        </p:nvGraphicFramePr>
        <p:xfrm>
          <a:off x="1924050" y="1562098"/>
          <a:ext cx="5295900" cy="37338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9871">
                  <a:extLst>
                    <a:ext uri="{9D8B030D-6E8A-4147-A177-3AD203B41FA5}">
                      <a16:colId xmlns:a16="http://schemas.microsoft.com/office/drawing/2014/main" val="2474355706"/>
                    </a:ext>
                  </a:extLst>
                </a:gridCol>
                <a:gridCol w="2596029">
                  <a:extLst>
                    <a:ext uri="{9D8B030D-6E8A-4147-A177-3AD203B41FA5}">
                      <a16:colId xmlns:a16="http://schemas.microsoft.com/office/drawing/2014/main" val="144601072"/>
                    </a:ext>
                  </a:extLst>
                </a:gridCol>
              </a:tblGrid>
              <a:tr h="414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Parameter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Value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8545546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r>
                        <a:rPr lang="en-US" sz="2000" baseline="-25000">
                          <a:effectLst/>
                        </a:rPr>
                        <a:t>REF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30 MHz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32105719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</a:t>
                      </a:r>
                      <a:r>
                        <a:rPr lang="en-US" sz="2000" baseline="-25000">
                          <a:effectLst/>
                        </a:rPr>
                        <a:t>OUT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1.9 GHz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4756783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M</a:t>
                      </a:r>
                      <a:r>
                        <a:rPr lang="en-US" sz="2000" baseline="-25000">
                          <a:effectLst/>
                        </a:rPr>
                        <a:t>Divider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64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0706673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I</a:t>
                      </a:r>
                      <a:r>
                        <a:rPr lang="en-US" sz="2000" baseline="-25000">
                          <a:effectLst/>
                        </a:rPr>
                        <a:t>CP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uA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0287118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</a:t>
                      </a:r>
                      <a:r>
                        <a:rPr lang="en-US" sz="2000" baseline="-25000">
                          <a:effectLst/>
                        </a:rPr>
                        <a:t>VCO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600 MHz/V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8663855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R</a:t>
                      </a:r>
                      <a:r>
                        <a:rPr lang="en-US" sz="2000" baseline="-25000">
                          <a:effectLst/>
                        </a:rPr>
                        <a:t>P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6.5 KΩ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2546865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r>
                        <a:rPr lang="en-US" sz="2000" baseline="-25000">
                          <a:effectLst/>
                        </a:rPr>
                        <a:t>P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100 fF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966677"/>
                  </a:ext>
                </a:extLst>
              </a:tr>
              <a:tr h="4148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C</a:t>
                      </a:r>
                      <a:r>
                        <a:rPr lang="en-US" sz="2000" baseline="-25000">
                          <a:effectLst/>
                        </a:rPr>
                        <a:t>2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10 </a:t>
                      </a:r>
                      <a:r>
                        <a:rPr lang="en-US" sz="2000" dirty="0" err="1">
                          <a:effectLst/>
                        </a:rPr>
                        <a:t>fF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9539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137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5501-B5B3-4DAD-A711-0425029A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Open-Loop Bode Plots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A3390DA-C448-4DBF-BEDF-228618906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93904"/>
            <a:ext cx="6477000" cy="4840463"/>
          </a:xfrm>
        </p:spPr>
      </p:pic>
    </p:spTree>
    <p:extLst>
      <p:ext uri="{BB962C8B-B14F-4D97-AF65-F5344CB8AC3E}">
        <p14:creationId xmlns:p14="http://schemas.microsoft.com/office/powerpoint/2010/main" val="1217985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65501-B5B3-4DAD-A711-0425029A2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Closed-Loop Bode Plots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E43BA4FF-4D49-4C78-90D1-0C0596EFA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1" y="1393904"/>
            <a:ext cx="6477000" cy="48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79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8652</TotalTime>
  <Words>662</Words>
  <Application>Microsoft Office PowerPoint</Application>
  <PresentationFormat>On-screen Show (4:3)</PresentationFormat>
  <Paragraphs>328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Cambria Math</vt:lpstr>
      <vt:lpstr>Wingdings</vt:lpstr>
      <vt:lpstr>Office Theme</vt:lpstr>
      <vt:lpstr>EE230 – Final Project 1.9 GHz CP PLL Design (using 45nm CMOS Technology)</vt:lpstr>
      <vt:lpstr>Overview</vt:lpstr>
      <vt:lpstr>(1) Project Target</vt:lpstr>
      <vt:lpstr>Target</vt:lpstr>
      <vt:lpstr>PLL Block Diagram</vt:lpstr>
      <vt:lpstr>(2) Matlab Simulations</vt:lpstr>
      <vt:lpstr>System Parameters</vt:lpstr>
      <vt:lpstr>Open-Loop Bode Plots</vt:lpstr>
      <vt:lpstr>Closed-Loop Bode Plots</vt:lpstr>
      <vt:lpstr>Bode Plot Parameters</vt:lpstr>
      <vt:lpstr>(3) VerilogA Simulations</vt:lpstr>
      <vt:lpstr>Test Bench</vt:lpstr>
      <vt:lpstr>Waveforms</vt:lpstr>
      <vt:lpstr>(4) PLL Circuits</vt:lpstr>
      <vt:lpstr>1- PFD</vt:lpstr>
      <vt:lpstr>2- Charge Pump</vt:lpstr>
      <vt:lpstr>2- Charge Pump</vt:lpstr>
      <vt:lpstr>3- Loop Filter</vt:lpstr>
      <vt:lpstr>PFD/CP</vt:lpstr>
      <vt:lpstr>PFD/CP</vt:lpstr>
      <vt:lpstr>4- VCO</vt:lpstr>
      <vt:lpstr>LC Oscillator</vt:lpstr>
      <vt:lpstr>LC Oscillator</vt:lpstr>
      <vt:lpstr>LC Oscillator</vt:lpstr>
      <vt:lpstr>4- VCO</vt:lpstr>
      <vt:lpstr>Current Starved Ring Oscillator</vt:lpstr>
      <vt:lpstr>Current Starved Ring Oscillator</vt:lpstr>
      <vt:lpstr>Current Starved Ring Oscillator</vt:lpstr>
      <vt:lpstr>5- Divider</vt:lpstr>
      <vt:lpstr>5- Divider</vt:lpstr>
      <vt:lpstr>5- Divider</vt:lpstr>
      <vt:lpstr>(5) PLL System Simulations</vt:lpstr>
      <vt:lpstr>Test Bench</vt:lpstr>
      <vt:lpstr>Using LC VCO</vt:lpstr>
      <vt:lpstr>Waveforms</vt:lpstr>
      <vt:lpstr>RMS Jitter</vt:lpstr>
      <vt:lpstr>Pk-Pk Jitter</vt:lpstr>
      <vt:lpstr>Eye Diagram Jitter</vt:lpstr>
      <vt:lpstr>Eye Diagram Jitter</vt:lpstr>
      <vt:lpstr>Using Current-Starved Ring VCO</vt:lpstr>
      <vt:lpstr>Waveforms</vt:lpstr>
      <vt:lpstr>RMS Jitter</vt:lpstr>
      <vt:lpstr>Pk-Pk Jitter</vt:lpstr>
      <vt:lpstr>Comparison</vt:lpstr>
      <vt:lpstr>(6) Corner Simulations</vt:lpstr>
      <vt:lpstr>All Corners</vt:lpstr>
      <vt:lpstr>Nominal  TT, 27°, 1 VDD</vt:lpstr>
      <vt:lpstr>FF, 125°, 0.9 VDD</vt:lpstr>
      <vt:lpstr>FF, 125°, 1.1 VDD</vt:lpstr>
      <vt:lpstr>FF, -40°, 0.9 VDD</vt:lpstr>
      <vt:lpstr>FF, -40°, 1.1 VDD</vt:lpstr>
      <vt:lpstr>SS, 125°, 0.9 VDD</vt:lpstr>
      <vt:lpstr>SS, 125°, 1.1 VDD</vt:lpstr>
      <vt:lpstr>SS, -40°, 0.9 VDD</vt:lpstr>
      <vt:lpstr>SS, -40°, 1.1 VDD</vt:lpstr>
      <vt:lpstr>(7)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EE288FinalProject_MuhammadAldacher&amp;EnriqueHernandez</dc:title>
  <dc:creator>Muhammad Aldacher</dc:creator>
  <cp:lastModifiedBy>Chad Santos</cp:lastModifiedBy>
  <cp:revision>321</cp:revision>
  <dcterms:created xsi:type="dcterms:W3CDTF">2006-08-16T00:00:00Z</dcterms:created>
  <dcterms:modified xsi:type="dcterms:W3CDTF">2018-12-04T05:26:02Z</dcterms:modified>
</cp:coreProperties>
</file>